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714" r:id="rId2"/>
    <p:sldId id="743" r:id="rId3"/>
    <p:sldId id="736" r:id="rId4"/>
    <p:sldId id="744" r:id="rId5"/>
    <p:sldId id="745" r:id="rId6"/>
    <p:sldId id="746" r:id="rId7"/>
    <p:sldId id="747" r:id="rId8"/>
    <p:sldId id="751" r:id="rId9"/>
    <p:sldId id="750" r:id="rId10"/>
    <p:sldId id="749" r:id="rId11"/>
    <p:sldId id="737" r:id="rId12"/>
    <p:sldId id="715" r:id="rId13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76">
          <p15:clr>
            <a:srgbClr val="A4A3A4"/>
          </p15:clr>
        </p15:guide>
        <p15:guide id="2" pos="3788">
          <p15:clr>
            <a:srgbClr val="A4A3A4"/>
          </p15:clr>
        </p15:guide>
        <p15:guide id="3" pos="7378">
          <p15:clr>
            <a:srgbClr val="A4A3A4"/>
          </p15:clr>
        </p15:guide>
        <p15:guide id="4" pos="362">
          <p15:clr>
            <a:srgbClr val="A4A3A4"/>
          </p15:clr>
        </p15:guide>
        <p15:guide id="5" pos="546">
          <p15:clr>
            <a:srgbClr val="A4A3A4"/>
          </p15:clr>
        </p15:guide>
        <p15:guide id="6" pos="70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biaccumo Sun" initials="FS" lastIdx="1" clrIdx="0">
    <p:extLst>
      <p:ext uri="{19B8F6BF-5375-455C-9EA6-DF929625EA0E}">
        <p15:presenceInfo xmlns:p15="http://schemas.microsoft.com/office/powerpoint/2012/main" xmlns="" userId="0fd06a0f9e7b88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8010"/>
    <a:srgbClr val="A6A6A6"/>
    <a:srgbClr val="659A1E"/>
    <a:srgbClr val="66E80E"/>
    <a:srgbClr val="415463"/>
    <a:srgbClr val="231F20"/>
    <a:srgbClr val="91BA5B"/>
    <a:srgbClr val="5B9BD5"/>
    <a:srgbClr val="A9D18E"/>
    <a:srgbClr val="FFC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0658" autoAdjust="0"/>
    <p:restoredTop sz="94662" autoAdjust="0"/>
  </p:normalViewPr>
  <p:slideViewPr>
    <p:cSldViewPr snapToObjects="1">
      <p:cViewPr varScale="1">
        <p:scale>
          <a:sx n="114" d="100"/>
          <a:sy n="114" d="100"/>
        </p:scale>
        <p:origin x="-726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>
        <c:manualLayout>
          <c:layoutTarget val="inner"/>
          <c:xMode val="edge"/>
          <c:yMode val="edge"/>
          <c:x val="2.8546959748786738E-2"/>
          <c:y val="7.4812477517660445E-2"/>
          <c:w val="0.93719668855266858"/>
          <c:h val="0.70064440538957573"/>
        </c:manualLayout>
      </c:layout>
      <c:barChart>
        <c:barDir val="col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trendlineType val="exp"/>
          </c:trendline>
          <c:trendline>
            <c:spPr>
              <a:ln w="12700">
                <a:solidFill>
                  <a:srgbClr val="659A1E"/>
                </a:solidFill>
              </a:ln>
            </c:spPr>
            <c:trendlineType val="exp"/>
          </c:trendline>
          <c:cat>
            <c:strRef>
              <c:f>Sheet1!$B$1:$F$1</c:f>
              <c:strCache>
                <c:ptCount val="4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124</c:v>
                </c:pt>
                <c:pt idx="1">
                  <c:v>144.5</c:v>
                </c:pt>
                <c:pt idx="2">
                  <c:v>291.8</c:v>
                </c:pt>
                <c:pt idx="3">
                  <c:v>308.55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毛利</c:v>
                </c:pt>
              </c:strCache>
            </c:strRef>
          </c:tx>
          <c:spPr>
            <a:solidFill>
              <a:srgbClr val="91BA5B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4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12</c:v>
                </c:pt>
                <c:pt idx="1">
                  <c:v>12.85000000000001</c:v>
                </c:pt>
                <c:pt idx="2">
                  <c:v>23.34</c:v>
                </c:pt>
                <c:pt idx="3">
                  <c:v>20.979999999999986</c:v>
                </c:pt>
              </c:numCache>
            </c:numRef>
          </c:val>
        </c:ser>
        <c:dLbls>
          <c:showVal val="1"/>
        </c:dLbls>
        <c:gapWidth val="75"/>
        <c:axId val="155226496"/>
        <c:axId val="155228032"/>
      </c:barChart>
      <c:catAx>
        <c:axId val="155226496"/>
        <c:scaling>
          <c:orientation val="minMax"/>
        </c:scaling>
        <c:axPos val="b"/>
        <c:numFmt formatCode="General" sourceLinked="0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155228032"/>
        <c:crosses val="autoZero"/>
        <c:auto val="1"/>
        <c:lblAlgn val="ctr"/>
        <c:lblOffset val="100"/>
      </c:catAx>
      <c:valAx>
        <c:axId val="155228032"/>
        <c:scaling>
          <c:orientation val="minMax"/>
        </c:scaling>
        <c:delete val="1"/>
        <c:axPos val="l"/>
        <c:numFmt formatCode="General" sourceLinked="1"/>
        <c:majorTickMark val="none"/>
        <c:tickLblPos val="nextTo"/>
        <c:crossAx val="155226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2"/>
        <c:delete val="1"/>
      </c:legendEntry>
      <c:legendEntry>
        <c:idx val="3"/>
        <c:delete val="1"/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26866487892267876"/>
          <c:y val="0.90683553981338461"/>
          <c:w val="0.26284152391313625"/>
          <c:h val="9.3164460186615866E-2"/>
        </c:manualLayout>
      </c:layout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2017/12/11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2017/12/11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pPr/>
              <a:t>2017/12/11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2017/12/11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28807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endParaRPr lang="en-US" altLang="zh-CN" sz="4800" b="1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成品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油</a:t>
            </a:r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B2B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的管理系统及服务提供商</a:t>
            </a:r>
            <a:endParaRPr lang="en-US" altLang="zh-CN" sz="3200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6.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公司及现阶段运营成果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6.2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6" name="Group 29"/>
          <p:cNvGrpSpPr/>
          <p:nvPr/>
        </p:nvGrpSpPr>
        <p:grpSpPr bwMode="auto">
          <a:xfrm>
            <a:off x="322580" y="3319781"/>
            <a:ext cx="3370580" cy="746410"/>
            <a:chOff x="423265" y="3426815"/>
            <a:chExt cx="3369904" cy="746302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2"/>
              <a:ext cx="2271258" cy="430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eaLnBrk="1" latinLnBrk="1" hangingPunct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上线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个月，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4000+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货运车主关注</a:t>
              </a: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微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信公众号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预约加油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Group 30"/>
          <p:cNvGrpSpPr/>
          <p:nvPr/>
        </p:nvGrpSpPr>
        <p:grpSpPr bwMode="auto">
          <a:xfrm>
            <a:off x="1348740" y="5203503"/>
            <a:ext cx="2889250" cy="952402"/>
            <a:chOff x="1438275" y="5315696"/>
            <a:chExt cx="2889837" cy="952265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每天超过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个预约加油订单，客单价约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1500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元，复够率超过</a:t>
              </a: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80%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预约订单</a:t>
              </a:r>
              <a:endParaRPr lang="en-US" altLang="ko-KR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Group 28"/>
          <p:cNvGrpSpPr/>
          <p:nvPr/>
        </p:nvGrpSpPr>
        <p:grpSpPr bwMode="auto">
          <a:xfrm>
            <a:off x="2412683" y="2037711"/>
            <a:ext cx="2965450" cy="547553"/>
            <a:chOff x="2492932" y="2101893"/>
            <a:chExt cx="2964856" cy="547474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4"/>
              <a:ext cx="2964856" cy="2154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安卓、苹果市场已上线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" name="Group 27"/>
          <p:cNvGrpSpPr/>
          <p:nvPr/>
        </p:nvGrpSpPr>
        <p:grpSpPr bwMode="auto">
          <a:xfrm>
            <a:off x="8496300" y="3327398"/>
            <a:ext cx="3136900" cy="738863"/>
            <a:chOff x="8396712" y="3445855"/>
            <a:chExt cx="3136454" cy="739059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4310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数十个货运车队，用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油预算，司机管理方便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高效</a:t>
              </a:r>
              <a:endPara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493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zh-CN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 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网页端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0" name="Group 2"/>
          <p:cNvGrpSpPr/>
          <p:nvPr/>
        </p:nvGrpSpPr>
        <p:grpSpPr bwMode="auto">
          <a:xfrm>
            <a:off x="7948613" y="5202233"/>
            <a:ext cx="2724150" cy="952402"/>
            <a:chOff x="7849557" y="5315696"/>
            <a:chExt cx="2723604" cy="952265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连续两月增长率超过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，月收入突破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300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万，毛利</a:t>
              </a:r>
              <a:r>
                <a:rPr lang="en-US" altLang="zh-CN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8%~10%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zh-CN" altLang="en-US" sz="1400" b="1" dirty="0" smtClean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目前公司已盈利</a:t>
              </a:r>
              <a:endParaRPr lang="zh-CN" altLang="en-US" sz="1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收入利润</a:t>
              </a:r>
              <a:endParaRPr lang="zh-CN" altLang="en-US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44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2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46" name="직선 연결선 3"/>
              <p:cNvCxnSpPr>
                <a:stCxn id="44" idx="1"/>
                <a:endCxn id="44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6"/>
              <p:cNvCxnSpPr>
                <a:stCxn id="44" idx="0"/>
                <a:endCxn id="44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11"/>
              <p:cNvCxnSpPr>
                <a:stCxn id="44" idx="0"/>
                <a:endCxn id="44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13"/>
              <p:cNvCxnSpPr>
                <a:stCxn id="44" idx="1"/>
                <a:endCxn id="44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15"/>
              <p:cNvCxnSpPr>
                <a:stCxn id="44" idx="5"/>
                <a:endCxn id="44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76"/>
          <p:cNvGrpSpPr/>
          <p:nvPr/>
        </p:nvGrpSpPr>
        <p:grpSpPr>
          <a:xfrm>
            <a:off x="5483225" y="1863725"/>
            <a:ext cx="1225550" cy="1227455"/>
            <a:chOff x="8635" y="3040"/>
            <a:chExt cx="1930" cy="1933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14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车队管理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36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14337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609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货运司机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38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20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预约订单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40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56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收入利润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lang="en-US" altLang="ko-KR" sz="3600" b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融资计划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融资计划及用途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3455385" y="2401222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3326163" y="279079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154"/>
          <p:cNvGrpSpPr/>
          <p:nvPr/>
        </p:nvGrpSpPr>
        <p:grpSpPr>
          <a:xfrm>
            <a:off x="3305188" y="4938606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用途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3442143" y="3686529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312921" y="4076101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15%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328221" y="2783403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融资金额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1000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万人民币或等额外币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5328782" y="4082516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出让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15%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股权比例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343147" y="5349472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用产品研发、市场开拓及品牌建设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74" y="2505168"/>
            <a:ext cx="2047470" cy="2120018"/>
          </a:xfrm>
          <a:prstGeom prst="rect">
            <a:avLst/>
          </a:prstGeom>
        </p:spPr>
      </p:pic>
      <p:sp>
        <p:nvSpPr>
          <p:cNvPr id="56" name="圆角矩形 55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本轮计划融资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感谢您的关注与支持！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175933294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77143" y="3404424"/>
            <a:ext cx="1869367" cy="18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概要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商业模式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业务现状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666844" y="1666867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1832888" y="1795815"/>
            <a:ext cx="870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通过移动互联网</a:t>
            </a:r>
            <a:r>
              <a:rPr kumimoji="1" lang="en-US" altLang="zh-CN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SAAS</a:t>
            </a:r>
            <a:r>
              <a:rPr kumimoji="1" lang="zh-CN" altLang="en-US" sz="16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系统，为物流企业提供中心化加油服务，提升加油效率，降低运营成本</a:t>
            </a:r>
            <a:endParaRPr kumimoji="1" lang="zh-CN" altLang="en-US" sz="16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2" name="文本框 152"/>
          <p:cNvSpPr txBox="1"/>
          <p:nvPr/>
        </p:nvSpPr>
        <p:spPr>
          <a:xfrm>
            <a:off x="3326163" y="2933670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Oval 45"/>
          <p:cNvSpPr/>
          <p:nvPr/>
        </p:nvSpPr>
        <p:spPr>
          <a:xfrm>
            <a:off x="451607" y="1571612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8" name="文本框 152"/>
          <p:cNvSpPr txBox="1"/>
          <p:nvPr/>
        </p:nvSpPr>
        <p:spPr>
          <a:xfrm>
            <a:off x="241582" y="177378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商业模式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Oval 45"/>
          <p:cNvSpPr/>
          <p:nvPr/>
        </p:nvSpPr>
        <p:spPr>
          <a:xfrm>
            <a:off x="455104" y="2794169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2" name="文本框 152"/>
          <p:cNvSpPr txBox="1"/>
          <p:nvPr/>
        </p:nvSpPr>
        <p:spPr>
          <a:xfrm>
            <a:off x="245079" y="292893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Oval 45"/>
          <p:cNvSpPr/>
          <p:nvPr/>
        </p:nvSpPr>
        <p:spPr>
          <a:xfrm>
            <a:off x="448109" y="3937177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4" name="文本框 152"/>
          <p:cNvSpPr txBox="1"/>
          <p:nvPr/>
        </p:nvSpPr>
        <p:spPr>
          <a:xfrm>
            <a:off x="238084" y="4131238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业务现状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Oval 45"/>
          <p:cNvSpPr/>
          <p:nvPr/>
        </p:nvSpPr>
        <p:spPr>
          <a:xfrm>
            <a:off x="455104" y="5080185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6" name="文本框 152"/>
          <p:cNvSpPr txBox="1"/>
          <p:nvPr/>
        </p:nvSpPr>
        <p:spPr>
          <a:xfrm>
            <a:off x="245079" y="5287812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融资计划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648839" y="2809875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"/>
          <p:cNvSpPr txBox="1"/>
          <p:nvPr/>
        </p:nvSpPr>
        <p:spPr>
          <a:xfrm>
            <a:off x="1814883" y="2895897"/>
            <a:ext cx="870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公司核心团队为油帮帮原班人马，拥有成品油领域创业并成功退出的经历（传统石油公司并购），三位创始人创业前均曾任腾讯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百度总监级别职位。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1666844" y="3952883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4"/>
          <p:cNvSpPr txBox="1"/>
          <p:nvPr/>
        </p:nvSpPr>
        <p:spPr>
          <a:xfrm>
            <a:off x="1832888" y="3971844"/>
            <a:ext cx="87091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西航石化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SAAS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产品上线三个月，已在淄博、武汉、重庆地区验证成功，交易车队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50+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，交易用户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1000+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，月流水超过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300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万，毛利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10%</a:t>
            </a:r>
          </a:p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目前三地单辆车的柴油月流水与中上水平加油站的柴油月流水相当，运营成本是加油站的十分之一，单车负载率超过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80%</a:t>
            </a:r>
          </a:p>
          <a:p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公司拥有汽柴油营业执照、危化品经营等各项资质，正常办理需要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个月到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年时间</a:t>
            </a:r>
            <a:endParaRPr lang="en-US" altLang="zh-CN" sz="11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666844" y="5095891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4"/>
          <p:cNvSpPr txBox="1"/>
          <p:nvPr/>
        </p:nvSpPr>
        <p:spPr>
          <a:xfrm>
            <a:off x="1832888" y="5214950"/>
            <a:ext cx="870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拟融资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万人民币，出让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15%</a:t>
            </a:r>
          </a:p>
          <a:p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创始团队在项目上已投入自筹资金近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300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万，用于产品研发、开拓市场、业务模式试错等，并购置</a:t>
            </a:r>
            <a:r>
              <a:rPr kumimoji="1" lang="en-US" altLang="zh-CN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4</a:t>
            </a:r>
            <a:r>
              <a:rPr kumimoji="1" lang="zh-CN" altLang="en-US" sz="12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辆移动配送车辆</a:t>
            </a:r>
          </a:p>
        </p:txBody>
      </p:sp>
    </p:spTree>
    <p:extLst>
      <p:ext uri="{BB962C8B-B14F-4D97-AF65-F5344CB8AC3E}">
        <p14:creationId xmlns:p14="http://schemas.microsoft.com/office/powerpoint/2010/main" xmlns="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介绍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1593030" y="2275387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5717025" y="3529025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6" name="Oval 45"/>
          <p:cNvSpPr/>
          <p:nvPr/>
        </p:nvSpPr>
        <p:spPr>
          <a:xfrm>
            <a:off x="9197330" y="236507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8" name="Oval 45"/>
          <p:cNvSpPr/>
          <p:nvPr/>
        </p:nvSpPr>
        <p:spPr>
          <a:xfrm>
            <a:off x="5413556" y="234429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4452926" y="3698020"/>
            <a:ext cx="3160800" cy="717503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2003-2015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先后就职于金山网络和腾讯，原腾讯技术总监，曾主导开发过金山词霸、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浏览器初代开发负责人、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QROM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的产品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0" name="TextBox 59"/>
          <p:cNvSpPr txBox="1">
            <a:spLocks noChangeArrowheads="1"/>
          </p:cNvSpPr>
          <p:nvPr/>
        </p:nvSpPr>
        <p:spPr bwMode="auto">
          <a:xfrm>
            <a:off x="1765585" y="2530105"/>
            <a:ext cx="9064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徐铮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59"/>
          <p:cNvSpPr txBox="1">
            <a:spLocks noChangeArrowheads="1"/>
          </p:cNvSpPr>
          <p:nvPr/>
        </p:nvSpPr>
        <p:spPr bwMode="auto">
          <a:xfrm>
            <a:off x="5374249" y="257344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李天畅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联合创始人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59"/>
          <p:cNvSpPr txBox="1">
            <a:spLocks noChangeArrowheads="1"/>
          </p:cNvSpPr>
          <p:nvPr/>
        </p:nvSpPr>
        <p:spPr bwMode="auto">
          <a:xfrm>
            <a:off x="9142304" y="256645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刘全晖</a:t>
            </a:r>
            <a:endParaRPr lang="en-US" altLang="zh-CN" sz="2800" b="1" dirty="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buFontTx/>
              <a:buNone/>
            </a:pPr>
            <a:r>
              <a:rPr lang="zh-CN" altLang="en-US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    联合创始人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738150" y="3698020"/>
            <a:ext cx="3159479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2009-2015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腾讯手机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、手机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空间初代产品总监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731729" y="4538317"/>
            <a:ext cx="3149693" cy="92181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创办油帮帮，提供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C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端用户的互联网加油支付和金融服务，先后获得两轮融资，月流水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万，被石油公司并购，天使轮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倍收益，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452926" y="4701759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油帮帮联合创始人，被石油公司并购成功退出</a:t>
            </a: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8382016" y="3715895"/>
            <a:ext cx="3160800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2010-2011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百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度运营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总监，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负责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手机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百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度搜索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运营等工作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16" y="4445163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2011-2013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口袋购物，产品运营总监，全面负责负责口袋购物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互联网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运营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工作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33190" y="1440633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699234" y="1569581"/>
            <a:ext cx="870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创始团队来自于腾讯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百度总监级别，拥有成品油领域创业经验并成功退出的经历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8382726" y="5117073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2013-2016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妙店联合创始人，先后共融资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行业研究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成品油市场及物流企业用油研究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3" name="组合 30"/>
          <p:cNvGrpSpPr/>
          <p:nvPr/>
        </p:nvGrpSpPr>
        <p:grpSpPr>
          <a:xfrm>
            <a:off x="929640" y="2400935"/>
            <a:ext cx="2855595" cy="2855595"/>
            <a:chOff x="5363" y="4427"/>
            <a:chExt cx="4497" cy="4497"/>
          </a:xfrm>
        </p:grpSpPr>
        <p:pic>
          <p:nvPicPr>
            <p:cNvPr id="24" name="图片 23" descr="云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3" y="4427"/>
              <a:ext cx="4497" cy="4497"/>
            </a:xfrm>
            <a:prstGeom prst="rect">
              <a:avLst/>
            </a:prstGeom>
          </p:spPr>
        </p:pic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6030" y="6923"/>
              <a:ext cx="3119" cy="52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Gulim" panose="020B0600000101010101" pitchFamily="50" charset="-127"/>
                  <a:ea typeface="Gulim" panose="020B0600000101010101" pitchFamily="50" charset="-127"/>
                  <a:cs typeface="+mn-cs"/>
                </a:defRPr>
              </a:lvl9pPr>
            </a:lstStyle>
            <a:p>
              <a:pPr algn="ctr" latinLnBrk="0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市场研究报告</a:t>
              </a:r>
              <a:endParaRPr lang="zh-CN" alt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pic>
          <p:nvPicPr>
            <p:cNvPr id="29" name="图片 28" descr="C:\Users\DELL\Desktop\联盟.png联盟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588" y="5527"/>
              <a:ext cx="1038" cy="1038"/>
            </a:xfrm>
            <a:prstGeom prst="rect">
              <a:avLst/>
            </a:prstGeom>
          </p:spPr>
        </p:pic>
      </p:grpSp>
      <p:grpSp>
        <p:nvGrpSpPr>
          <p:cNvPr id="6" name="组合 113"/>
          <p:cNvGrpSpPr/>
          <p:nvPr/>
        </p:nvGrpSpPr>
        <p:grpSpPr>
          <a:xfrm>
            <a:off x="3333750" y="1758315"/>
            <a:ext cx="7493000" cy="1680210"/>
            <a:chOff x="5250" y="2769"/>
            <a:chExt cx="11800" cy="2646"/>
          </a:xfrm>
        </p:grpSpPr>
        <p:sp>
          <p:nvSpPr>
            <p:cNvPr id="8" name="Oval 7"/>
            <p:cNvSpPr/>
            <p:nvPr/>
          </p:nvSpPr>
          <p:spPr>
            <a:xfrm>
              <a:off x="7551" y="3097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" name="组合 80"/>
            <p:cNvGrpSpPr/>
            <p:nvPr/>
          </p:nvGrpSpPr>
          <p:grpSpPr>
            <a:xfrm>
              <a:off x="8987" y="2769"/>
              <a:ext cx="8063" cy="1496"/>
              <a:chOff x="7745" y="2769"/>
              <a:chExt cx="8063" cy="1496"/>
            </a:xfrm>
          </p:grpSpPr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7745" y="2769"/>
                <a:ext cx="3991" cy="479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en-US" sz="1800" dirty="0" smtClean="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产业链供需关系</a:t>
                </a:r>
                <a:endParaRPr lang="zh-CN" altLang="ko-KR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7745" y="3393"/>
                <a:ext cx="8063" cy="8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国家逐步开放原油进口权，地炼日益发达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，产能过剩率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超过</a:t>
                </a:r>
                <a:r>
                  <a:rPr lang="zh-CN"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30%</a:t>
                </a:r>
              </a:p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零售端非市场化，国家统一定价，加油站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平均年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利润</a:t>
                </a:r>
                <a:r>
                  <a: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25%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以上</a:t>
                </a: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● 中小</a:t>
                </a:r>
                <a:r>
                  <a:rPr altLang="zh-CN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</a:t>
                </a:r>
                <a:r>
                  <a:rPr lang="zh-CN" altLang="en-US" sz="1200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的服务需求无法被加油站</a:t>
                </a:r>
                <a:r>
                  <a:rPr lang="zh-CN" altLang="en-US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满足，价格高，耗时长</a:t>
                </a: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cxnSp>
          <p:nvCxnSpPr>
            <p:cNvPr id="106" name="肘形连接符 105"/>
            <p:cNvCxnSpPr>
              <a:endCxn id="8" idx="4"/>
            </p:cNvCxnSpPr>
            <p:nvPr/>
          </p:nvCxnSpPr>
          <p:spPr>
            <a:xfrm flipV="1">
              <a:off x="5250" y="4238"/>
              <a:ext cx="2871" cy="1177"/>
            </a:xfrm>
            <a:prstGeom prst="bentConnector2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文本框 109"/>
            <p:cNvSpPr txBox="1"/>
            <p:nvPr/>
          </p:nvSpPr>
          <p:spPr>
            <a:xfrm>
              <a:off x="7623" y="3338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9" name="组合 117"/>
          <p:cNvGrpSpPr/>
          <p:nvPr/>
        </p:nvGrpSpPr>
        <p:grpSpPr>
          <a:xfrm>
            <a:off x="3536950" y="4375150"/>
            <a:ext cx="7289800" cy="1931035"/>
            <a:chOff x="5570" y="6890"/>
            <a:chExt cx="11480" cy="3041"/>
          </a:xfrm>
        </p:grpSpPr>
        <p:cxnSp>
          <p:nvCxnSpPr>
            <p:cNvPr id="107" name="肘形连接符 106"/>
            <p:cNvCxnSpPr/>
            <p:nvPr/>
          </p:nvCxnSpPr>
          <p:spPr>
            <a:xfrm>
              <a:off x="5570" y="6890"/>
              <a:ext cx="2426" cy="166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115"/>
            <p:cNvGrpSpPr/>
            <p:nvPr/>
          </p:nvGrpSpPr>
          <p:grpSpPr>
            <a:xfrm>
              <a:off x="7996" y="7904"/>
              <a:ext cx="9054" cy="2027"/>
              <a:chOff x="7996" y="7904"/>
              <a:chExt cx="9054" cy="2027"/>
            </a:xfrm>
          </p:grpSpPr>
          <p:grpSp>
            <p:nvGrpSpPr>
              <p:cNvPr id="11" name="组合 77"/>
              <p:cNvGrpSpPr/>
              <p:nvPr/>
            </p:nvGrpSpPr>
            <p:grpSpPr>
              <a:xfrm>
                <a:off x="9089" y="8082"/>
                <a:ext cx="7961" cy="1849"/>
                <a:chOff x="7735" y="8005"/>
                <a:chExt cx="7961" cy="1849"/>
              </a:xfrm>
            </p:grpSpPr>
            <p:sp>
              <p:nvSpPr>
                <p:cNvPr id="95" name="speed"/>
                <p:cNvSpPr txBox="1">
                  <a:spLocks noChangeArrowheads="1"/>
                </p:cNvSpPr>
                <p:nvPr/>
              </p:nvSpPr>
              <p:spPr bwMode="auto">
                <a:xfrm>
                  <a:off x="7781" y="8005"/>
                  <a:ext cx="1454" cy="393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matte">
                  <a:bevelT w="1270" h="1270"/>
                </a:sp3d>
              </p:spPr>
              <p:txBody>
                <a:bodyPr wrap="none" lIns="0" tIns="0" rIns="0" bIns="0">
                  <a:spAutoFit/>
                </a:bodyPr>
                <a:lstStyle>
                  <a:defPPr>
                    <a:defRPr lang="ko-KR"/>
                  </a:defPPr>
                  <a:lvl1pPr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prstClr val="white"/>
                    </a:buClr>
                    <a:defRPr kumimoji="1" sz="1200" b="1">
                      <a:solidFill>
                        <a:schemeClr val="bg1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5pPr>
                  <a:lvl6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6pPr>
                  <a:lvl7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7pPr>
                  <a:lvl8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8pPr>
                  <a:lvl9pPr>
                    <a:defRPr kumimoji="1">
                      <a:latin typeface="Gulim" panose="020B0600000101010101" pitchFamily="50" charset="-127"/>
                      <a:ea typeface="Gulim" panose="020B0600000101010101" pitchFamily="50" charset="-127"/>
                    </a:defRPr>
                  </a:lvl9pPr>
                </a:lstStyle>
                <a:p>
                  <a:pPr algn="l" latinLnBrk="1">
                    <a:defRPr/>
                  </a:pPr>
                  <a:r>
                    <a:rPr lang="zh-CN" altLang="en-US" sz="1800" dirty="0" smtClean="0">
                      <a:solidFill>
                        <a:srgbClr val="415463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市场份额</a:t>
                  </a:r>
                  <a:endParaRPr lang="zh-CN" altLang="en-US" sz="1800" dirty="0">
                    <a:solidFill>
                      <a:srgbClr val="415463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1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735" y="8473"/>
                  <a:ext cx="7961" cy="138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>
                  <a:lvl1pPr marL="342900" indent="-342900" eaLnBrk="0" hangingPunct="0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altLang="ko-KR" sz="2000" dirty="0" smtClean="0">
                      <a:latin typeface="Microsoft Sans Serif" panose="020B0604020202020204" pitchFamily="34" charset="0"/>
                      <a:ea typeface="+mj-ea"/>
                      <a:cs typeface="Microsoft Sans Serif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latin typeface="+mn-lt"/>
                      <a:ea typeface="+mn-ea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latin typeface="+mn-lt"/>
                      <a:ea typeface="+mn-ea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latin typeface="+mn-lt"/>
                      <a:ea typeface="+mn-ea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latin typeface="+mn-lt"/>
                      <a:ea typeface="+mn-ea"/>
                    </a:defRPr>
                  </a:lvl5pPr>
                  <a:lvl6pPr marL="25146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6pPr>
                  <a:lvl7pPr marL="29718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7pPr>
                  <a:lvl8pPr marL="3429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8pPr>
                  <a:lvl9pPr marL="38862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>
                      <a:latin typeface="+mn-lt"/>
                      <a:ea typeface="+mn-ea"/>
                    </a:defRPr>
                  </a:lvl9pPr>
                </a:lstStyle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柴油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2016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年市场规模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1.68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亿吨，汽油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1.02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亿吨</a:t>
                  </a: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每年物流企业用油量超过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8000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万吨，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90%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以上来自型中小企业</a:t>
                  </a:r>
                  <a:r>
                    <a:rPr altLang="zh-CN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200" b="1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车队</a:t>
                  </a: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buFont typeface="Arial" panose="020B0604020202020204" pitchFamily="34" charset="0"/>
                    <a:buChar char="•"/>
                    <a:defRPr/>
                  </a:pP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defRPr/>
                  </a:pPr>
                  <a:endParaRPr altLang="zh-CN" sz="1200" b="1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  <a:p>
                  <a:pPr marL="86360" indent="-86360">
                    <a:spcBef>
                      <a:spcPts val="0"/>
                    </a:spcBef>
                    <a:defRPr/>
                  </a:pPr>
                  <a:r>
                    <a:rPr lang="zh-CN" altLang="en-US" sz="900" kern="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   </a:t>
                  </a:r>
                  <a:r>
                    <a:rPr lang="zh-CN" altLang="en-US" sz="900" kern="0" dirty="0" smtClean="0"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数据来源：国家发展与改革委员会、中国石化、金银岛、中国物流产业协会等</a:t>
                  </a:r>
                  <a:endParaRPr lang="zh-CN" altLang="en-US" sz="900" kern="0" dirty="0">
                    <a:latin typeface="微软雅黑" panose="020B0503020204020204" charset="-122"/>
                    <a:ea typeface="微软雅黑" panose="020B0503020204020204" charset="-122"/>
                    <a:sym typeface="+mn-ea"/>
                  </a:endParaRPr>
                </a:p>
              </p:txBody>
            </p:sp>
          </p:grpSp>
          <p:sp>
            <p:nvSpPr>
              <p:cNvPr id="59" name="Oval 7"/>
              <p:cNvSpPr/>
              <p:nvPr/>
            </p:nvSpPr>
            <p:spPr>
              <a:xfrm>
                <a:off x="7996" y="7904"/>
                <a:ext cx="1139" cy="1141"/>
              </a:xfrm>
              <a:prstGeom prst="ellipse">
                <a:avLst/>
              </a:prstGeom>
              <a:solidFill>
                <a:srgbClr val="41546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8094" y="8145"/>
                <a:ext cx="995" cy="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2" name="组合 114"/>
          <p:cNvGrpSpPr/>
          <p:nvPr/>
        </p:nvGrpSpPr>
        <p:grpSpPr>
          <a:xfrm>
            <a:off x="3333501" y="3632200"/>
            <a:ext cx="7493249" cy="1270000"/>
            <a:chOff x="5218" y="5056"/>
            <a:chExt cx="10318" cy="2000"/>
          </a:xfrm>
        </p:grpSpPr>
        <p:grpSp>
          <p:nvGrpSpPr>
            <p:cNvPr id="13" name="组合 74"/>
            <p:cNvGrpSpPr/>
            <p:nvPr/>
          </p:nvGrpSpPr>
          <p:grpSpPr>
            <a:xfrm>
              <a:off x="11177" y="5056"/>
              <a:ext cx="4359" cy="2000"/>
              <a:chOff x="9823" y="4913"/>
              <a:chExt cx="4359" cy="2000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>
                <a:off x="9837" y="5459"/>
                <a:ext cx="4345" cy="145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物流运输行业成本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35%-50%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为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油料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</a:t>
                </a:r>
                <a:endParaRPr kumimoji="1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物流行业实际承运方为有几辆到几十辆的货车的中小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物流公司</a:t>
                </a:r>
                <a:r>
                  <a:rPr kumimoji="1" altLang="zh-CN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/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车队</a:t>
                </a:r>
                <a:endParaRPr kumimoji="1" altLang="zh-CN" sz="1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86360" indent="-8636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中小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B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端物流企业</a:t>
                </a:r>
                <a:r>
                  <a:rPr kumimoji="1" altLang="zh-CN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/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车队对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成本敏感，对加油效率敏感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，对结算方式敏感，对</a:t>
                </a:r>
                <a:r>
                  <a:rPr kumimoji="1" lang="zh-CN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账期</a:t>
                </a:r>
                <a:r>
                  <a:rPr kumimoji="1" lang="zh-CN" alt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敏感</a:t>
                </a:r>
                <a:endParaRPr kumimoji="1" lang="zh-CN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</p:txBody>
          </p:sp>
          <p:sp>
            <p:nvSpPr>
              <p:cNvPr id="86" name="speed"/>
              <p:cNvSpPr txBox="1">
                <a:spLocks noChangeArrowheads="1"/>
              </p:cNvSpPr>
              <p:nvPr/>
            </p:nvSpPr>
            <p:spPr bwMode="auto">
              <a:xfrm>
                <a:off x="9823" y="4913"/>
                <a:ext cx="1454" cy="39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non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r" latinLnBrk="1">
                  <a:defRPr/>
                </a:pPr>
                <a:r>
                  <a:rPr lang="zh-CN" altLang="en-US" sz="1800" dirty="0" smtClean="0">
                    <a:solidFill>
                      <a:srgbClr val="EA801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物流企业</a:t>
                </a:r>
                <a:endParaRPr lang="zh-CN" altLang="ko-KR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1" name="Oval 7"/>
            <p:cNvSpPr/>
            <p:nvPr/>
          </p:nvSpPr>
          <p:spPr>
            <a:xfrm>
              <a:off x="9815" y="5186"/>
              <a:ext cx="1139" cy="1141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09" name="肘形连接符 108"/>
            <p:cNvCxnSpPr>
              <a:endCxn id="71" idx="2"/>
            </p:cNvCxnSpPr>
            <p:nvPr/>
          </p:nvCxnSpPr>
          <p:spPr>
            <a:xfrm>
              <a:off x="5218" y="5072"/>
              <a:ext cx="4597" cy="68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/>
            <p:cNvSpPr txBox="1"/>
            <p:nvPr/>
          </p:nvSpPr>
          <p:spPr>
            <a:xfrm>
              <a:off x="9887" y="5427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国外对标及国内竞品分析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国外对标及国内竞品分析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12" name="组合 215"/>
          <p:cNvGrpSpPr/>
          <p:nvPr/>
        </p:nvGrpSpPr>
        <p:grpSpPr>
          <a:xfrm>
            <a:off x="624840" y="1714488"/>
            <a:ext cx="5386070" cy="701675"/>
            <a:chOff x="984" y="2597"/>
            <a:chExt cx="8482" cy="1105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10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美国对标</a:t>
              </a:r>
              <a:r>
                <a:rPr lang="en-US" altLang="zh-CN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-Booster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轮 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2000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万美元 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Conversion capital</a:t>
              </a:r>
            </a:p>
            <a:p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服务中大型公司员工、私人社区的预约加油</a:t>
              </a:r>
              <a:endPara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3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14" name="组合 214"/>
          <p:cNvGrpSpPr/>
          <p:nvPr/>
        </p:nvGrpSpPr>
        <p:grpSpPr>
          <a:xfrm>
            <a:off x="641350" y="2946095"/>
            <a:ext cx="5370830" cy="701675"/>
            <a:chOff x="1010" y="3879"/>
            <a:chExt cx="8458" cy="1105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10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找油网（</a:t>
              </a:r>
              <a:r>
                <a:rPr kumimoji="1" lang="en-US" altLang="zh-CN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lang="en-US" altLang="zh-CN" sz="1200" dirty="0" smtClean="0"/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成品油贸易及供应链金融</a:t>
              </a:r>
              <a:endParaRPr kumimoji="1" lang="en-US" altLang="zh-CN" sz="1200" dirty="0" smtClean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通过与第三方危化品运输公司合作，面向终端企业提供油品批发服务</a:t>
              </a:r>
              <a:endParaRPr kumimoji="1" lang="en-US" altLang="zh-CN" sz="1200" dirty="0" smtClean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15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6" name="组合 213"/>
          <p:cNvGrpSpPr/>
          <p:nvPr/>
        </p:nvGrpSpPr>
        <p:grpSpPr>
          <a:xfrm>
            <a:off x="631190" y="3643314"/>
            <a:ext cx="5370830" cy="535305"/>
            <a:chOff x="1010" y="5606"/>
            <a:chExt cx="8458" cy="843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车到加油、微车、喂车车（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A+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为民营加油站提供</a:t>
              </a:r>
              <a:r>
                <a:rPr kumimoji="1" lang="en-US" altLang="zh-CN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CRM</a:t>
              </a:r>
            </a:p>
          </p:txBody>
        </p:sp>
        <p:grpSp>
          <p:nvGrpSpPr>
            <p:cNvPr id="17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8" name="组合 212"/>
          <p:cNvGrpSpPr/>
          <p:nvPr/>
        </p:nvGrpSpPr>
        <p:grpSpPr>
          <a:xfrm>
            <a:off x="638810" y="4251017"/>
            <a:ext cx="5373370" cy="535305"/>
            <a:chOff x="1006" y="7304"/>
            <a:chExt cx="8462" cy="843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易加油（</a:t>
              </a:r>
              <a:r>
                <a:rPr kumimoji="1" lang="en-US" altLang="zh-CN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90000"/>
                </a:lnSpc>
                <a:buClr>
                  <a:prstClr val="white"/>
                </a:buClr>
                <a:buFont typeface="Arial" panose="020B0604020202020204" pitchFamily="34" charset="0"/>
                <a:buNone/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发展</a:t>
              </a:r>
              <a:r>
                <a:rPr kumimoji="1" lang="en-US" altLang="zh-CN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C</a:t>
              </a: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端用户为民营加油站引流</a:t>
              </a:r>
              <a:endParaRPr kumimoji="1" lang="en-US" altLang="ko-KR" sz="1200" dirty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19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012180" y="3417626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334844" y="2263464"/>
            <a:ext cx="4377731" cy="2677656"/>
          </a:xfrm>
          <a:prstGeom prst="rect">
            <a:avLst/>
          </a:prstGeom>
          <a:noFill/>
          <a:ln w="3175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结论：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●美国批零差价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6%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25%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●加油站是既得利益者，很难合作，中国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11w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用了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年时间才铺了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●找油网以撮合交易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供应链金融，辅助为大型终端企业提供批发服务，量大得惊人，利润很低，落地服务难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●西航石化服务物流行业的中小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，成品油需求方的重要组成，尚未被服务，画像标准，可以以互联网方式获客和服务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小规模网络效应（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20-30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2-3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个小型网络，完成小型网络规模效应测试，提高同一个城市和单体物流公司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车队的渗透率 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（目标：云平台系统完成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城市代理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1.5%-2%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5%+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业务模式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5.1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业务发展规划</a:t>
            </a:r>
            <a:endParaRPr lang="en-US" altLang="zh-CN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物流干线节点覆盖（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80-100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覆盖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纵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12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横主要物流干线，加速干线网络进程及主要客户覆盖。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（目标：云平台系统完成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3%+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19150" y="4379435"/>
            <a:ext cx="43370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三线以上城市拓展（</a:t>
            </a:r>
            <a:r>
              <a:rPr lang="en-US" altLang="zh-CN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200-300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横向拓展覆盖三线以上及四线重点城市，加速拓展大型物流企业合作进程，合作企业平均渗透率超过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80%</a:t>
            </a: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大型物流企业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</a:t>
            </a: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单点测试（</a:t>
            </a:r>
            <a:r>
              <a:rPr lang="en-US" altLang="zh-CN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3-5</a:t>
            </a:r>
            <a:r>
              <a:rPr lang="zh-CN" alt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个城市）（已完成）</a:t>
            </a:r>
          </a:p>
          <a:p>
            <a:pPr defTabSz="912495">
              <a:defRPr/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测试不同城市运营成本、获客、服务、规模、基本商业模式等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200w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通过发展城市代理完成冷启动再在该城市通过客户口碑拉新互传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代理成本：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3%-5%</a:t>
            </a:r>
            <a:endParaRPr lang="zh-CN" altLang="en-US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全国化进程（</a:t>
            </a: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1000+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城市）</a:t>
            </a:r>
            <a:endParaRPr lang="zh-CN" altLang="en-US" sz="1800" b="1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建设全国服务网络，实现全国五线级以上城市及重点区县覆盖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13%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物流企业、保险企业等战略投资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互联网获客成本：低于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479425" y="1676400"/>
            <a:ext cx="4337685" cy="313034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27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lIns="90170" tIns="46990" rIns="90170" bIns="46990" rtlCol="0">
            <a:spAutoFit/>
          </a:bodyPr>
          <a:lstStyle/>
          <a:p>
            <a:pPr algn="ctr" defTabSz="912495">
              <a:lnSpc>
                <a:spcPct val="11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不优先争夺吞吐城市，如北上广深等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  <p:bldP spid="8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业务模式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5.2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企业服务项目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6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280686" y="1956633"/>
            <a:ext cx="2662914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司机或队长客户通过互联网预约加油时间、地点和加油数量</a:t>
            </a:r>
            <a:endParaRPr lang="en-US" altLang="zh-CN" sz="10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两小时之内配送到预约地点，装卸货的同时就可以完成加油，提升加油效率</a:t>
            </a:r>
          </a:p>
        </p:txBody>
      </p:sp>
      <p:sp>
        <p:nvSpPr>
          <p:cNvPr id="124" name="文本框 123"/>
          <p:cNvSpPr txBox="1"/>
          <p:nvPr/>
        </p:nvSpPr>
        <p:spPr>
          <a:xfrm>
            <a:off x="2665846" y="2599492"/>
            <a:ext cx="215444" cy="76454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预约配送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658693"/>
            <a:ext cx="24765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统计管理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4067801" y="3284994"/>
            <a:ext cx="7423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统一结算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452530" y="4428002"/>
            <a:ext cx="74231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发票服务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5089144" y="3841115"/>
            <a:ext cx="307777" cy="2335627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低于市场价</a:t>
            </a:r>
            <a:r>
              <a:rPr lang="en-US" altLang="zh-CN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5%~10%</a:t>
            </a: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的价格结算</a:t>
            </a:r>
            <a:endParaRPr lang="en-US" altLang="zh-CN" sz="10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eaLnBrk="1" latinLnBrk="0" hangingPunct="1"/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预约配送统一结算</a:t>
            </a:r>
            <a:endParaRPr lang="zh-CN" altLang="en-US" sz="1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0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为企业提供用油管理平台，为企业精细化运营提供帮助</a:t>
            </a:r>
          </a:p>
        </p:txBody>
      </p:sp>
      <p:sp>
        <p:nvSpPr>
          <p:cNvPr id="131" name="文本框 130"/>
          <p:cNvSpPr txBox="1"/>
          <p:nvPr/>
        </p:nvSpPr>
        <p:spPr>
          <a:xfrm>
            <a:off x="948293" y="1643050"/>
            <a:ext cx="307777" cy="241968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eaLnBrk="1" latinLnBrk="0" hangingPunct="1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  <a:sym typeface="+mn-ea"/>
              </a:rPr>
              <a:t>线上申请发票，及时、合理的为企业提供发票邮寄服务</a:t>
            </a:r>
            <a:endParaRPr lang="zh-CN" altLang="en-US" sz="1000" b="1" dirty="0"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服务内容</a:t>
            </a: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物流电商的横向拓展</a:t>
            </a: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物流金融服务</a:t>
            </a: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规模化以后，上游集采有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10%~15%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的议价空间</a:t>
            </a: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物流车辆及人员保险集采有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20%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以上返利空间</a:t>
            </a:r>
          </a:p>
        </p:txBody>
      </p:sp>
      <p:grpSp>
        <p:nvGrpSpPr>
          <p:cNvPr id="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545" y="3609"/>
              <a:ext cx="2404" cy="4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未来拓展空间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244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车货匹配服务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6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业务模式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5.3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模式架构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3" name="组合 10"/>
          <p:cNvGrpSpPr/>
          <p:nvPr/>
        </p:nvGrpSpPr>
        <p:grpSpPr>
          <a:xfrm>
            <a:off x="6667504" y="3495701"/>
            <a:ext cx="1421918" cy="862097"/>
            <a:chOff x="12580" y="5888"/>
            <a:chExt cx="2096" cy="1262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13001" y="5888"/>
              <a:ext cx="1213" cy="1262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12580" y="6202"/>
              <a:ext cx="2096" cy="67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云平台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65" y="1562554"/>
            <a:ext cx="2758663" cy="3608177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6"/>
          <p:cNvGrpSpPr/>
          <p:nvPr/>
        </p:nvGrpSpPr>
        <p:grpSpPr>
          <a:xfrm>
            <a:off x="995500" y="5102647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78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2" name="Group 22"/>
          <p:cNvGrpSpPr/>
          <p:nvPr/>
        </p:nvGrpSpPr>
        <p:grpSpPr>
          <a:xfrm>
            <a:off x="1840697" y="5170731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103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13" name="Freeform 67"/>
          <p:cNvSpPr>
            <a:spLocks noEditPoints="1"/>
          </p:cNvSpPr>
          <p:nvPr/>
        </p:nvSpPr>
        <p:spPr bwMode="auto">
          <a:xfrm>
            <a:off x="2699068" y="5120846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0" name="Oval 42"/>
          <p:cNvSpPr/>
          <p:nvPr/>
        </p:nvSpPr>
        <p:spPr>
          <a:xfrm>
            <a:off x="4217749" y="6143644"/>
            <a:ext cx="6736035" cy="444590"/>
          </a:xfrm>
          <a:prstGeom prst="flowChartAlternateProcess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1" name="文本框 101"/>
          <p:cNvSpPr txBox="1"/>
          <p:nvPr/>
        </p:nvSpPr>
        <p:spPr>
          <a:xfrm>
            <a:off x="4238612" y="6215082"/>
            <a:ext cx="6715172" cy="306467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物流企业   个人车队 城际运输  客运服务 矿山工地  重型机械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Oval 42"/>
          <p:cNvSpPr/>
          <p:nvPr/>
        </p:nvSpPr>
        <p:spPr>
          <a:xfrm>
            <a:off x="4217749" y="1428736"/>
            <a:ext cx="6736035" cy="444590"/>
          </a:xfrm>
          <a:prstGeom prst="flowChartAlternateProcess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3" name="文本框 101"/>
          <p:cNvSpPr txBox="1"/>
          <p:nvPr/>
        </p:nvSpPr>
        <p:spPr>
          <a:xfrm>
            <a:off x="4238612" y="1500174"/>
            <a:ext cx="6715172" cy="306467"/>
          </a:xfrm>
          <a:prstGeom prst="flowChartAlternateProcess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上游炼厂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贸易商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4" name="组合 76"/>
          <p:cNvGrpSpPr/>
          <p:nvPr/>
        </p:nvGrpSpPr>
        <p:grpSpPr>
          <a:xfrm>
            <a:off x="6172208" y="2781300"/>
            <a:ext cx="1138555" cy="575945"/>
            <a:chOff x="8821" y="3254"/>
            <a:chExt cx="1793" cy="907"/>
          </a:xfrm>
        </p:grpSpPr>
        <p:sp>
          <p:nvSpPr>
            <p:cNvPr id="65" name="타원 84"/>
            <p:cNvSpPr/>
            <p:nvPr/>
          </p:nvSpPr>
          <p:spPr>
            <a:xfrm>
              <a:off x="9150" y="3254"/>
              <a:ext cx="1014" cy="907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8" name="文本框 2"/>
            <p:cNvSpPr txBox="1"/>
            <p:nvPr/>
          </p:nvSpPr>
          <p:spPr>
            <a:xfrm>
              <a:off x="8821" y="3586"/>
              <a:ext cx="1793" cy="343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800" b="1" dirty="0" smtClean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接口定义</a:t>
              </a:r>
              <a:endParaRPr lang="zh-CN" altLang="en-US" sz="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73" name="타원 84"/>
          <p:cNvSpPr/>
          <p:nvPr/>
        </p:nvSpPr>
        <p:spPr>
          <a:xfrm>
            <a:off x="7662550" y="2786058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5" name="文本框 2"/>
          <p:cNvSpPr txBox="1"/>
          <p:nvPr/>
        </p:nvSpPr>
        <p:spPr>
          <a:xfrm>
            <a:off x="7457775" y="2996678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调度算法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7" name="타원 84"/>
          <p:cNvSpPr/>
          <p:nvPr/>
        </p:nvSpPr>
        <p:spPr>
          <a:xfrm>
            <a:off x="5876600" y="3643314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5" name="文本框 2"/>
          <p:cNvSpPr txBox="1"/>
          <p:nvPr/>
        </p:nvSpPr>
        <p:spPr>
          <a:xfrm>
            <a:off x="5667372" y="3853934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消息管理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3" name="타원 84"/>
          <p:cNvSpPr/>
          <p:nvPr/>
        </p:nvSpPr>
        <p:spPr>
          <a:xfrm>
            <a:off x="6376666" y="4500570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4" name="文本框 2"/>
          <p:cNvSpPr txBox="1"/>
          <p:nvPr/>
        </p:nvSpPr>
        <p:spPr>
          <a:xfrm>
            <a:off x="6167438" y="4715731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数据采集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5" name="타원 84"/>
          <p:cNvSpPr/>
          <p:nvPr/>
        </p:nvSpPr>
        <p:spPr>
          <a:xfrm>
            <a:off x="8167069" y="3643314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6" name="文本框 2"/>
          <p:cNvSpPr txBox="1"/>
          <p:nvPr/>
        </p:nvSpPr>
        <p:spPr>
          <a:xfrm>
            <a:off x="7957841" y="3853934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数据分析</a:t>
            </a:r>
            <a:endParaRPr lang="en-US" altLang="zh-CN" sz="8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7" name="타원 84"/>
          <p:cNvSpPr/>
          <p:nvPr/>
        </p:nvSpPr>
        <p:spPr>
          <a:xfrm>
            <a:off x="7733988" y="4567467"/>
            <a:ext cx="643575" cy="5760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8" name="文本框 2"/>
          <p:cNvSpPr txBox="1"/>
          <p:nvPr/>
        </p:nvSpPr>
        <p:spPr>
          <a:xfrm>
            <a:off x="7524760" y="4782628"/>
            <a:ext cx="1138555" cy="218008"/>
          </a:xfrm>
          <a:prstGeom prst="rect">
            <a:avLst/>
          </a:prstGeom>
          <a:noFill/>
        </p:spPr>
        <p:txBody>
          <a:bodyPr wrap="square" lIns="90170" tIns="46990" rIns="90170" bIns="46990" rtlCol="0" anchor="ctr" anchorCtr="1">
            <a:spAutoFit/>
          </a:bodyPr>
          <a:lstStyle/>
          <a:p>
            <a:pPr algn="ctr" eaLnBrk="1" fontAlgn="auto" latinLnBrk="0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zh-CN" altLang="en-US" sz="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并发策略</a:t>
            </a:r>
            <a:endParaRPr lang="zh-CN" altLang="en-US" sz="8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095514" y="2143116"/>
            <a:ext cx="1000618" cy="276999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线路优化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667636" y="2143116"/>
            <a:ext cx="1000618" cy="276999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发票管理 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951873" y="2937687"/>
            <a:ext cx="1000618" cy="27699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  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810644" y="2937687"/>
            <a:ext cx="1000618" cy="2769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客户关系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524364" y="3794943"/>
            <a:ext cx="1000618" cy="2769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采购管理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9238786" y="3794943"/>
            <a:ext cx="1000618" cy="27699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代理管理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952506" y="4643446"/>
            <a:ext cx="1000618" cy="27699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结算管理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166952" y="5357826"/>
            <a:ext cx="1000618" cy="276999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预约调度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667636" y="5357826"/>
            <a:ext cx="1000618" cy="276999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用户画像  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953034" y="4652199"/>
            <a:ext cx="1000618" cy="276999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第三方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endPara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上下箭头 124"/>
          <p:cNvSpPr/>
          <p:nvPr/>
        </p:nvSpPr>
        <p:spPr>
          <a:xfrm>
            <a:off x="5524982" y="2285992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上下箭头 125"/>
          <p:cNvSpPr/>
          <p:nvPr/>
        </p:nvSpPr>
        <p:spPr>
          <a:xfrm>
            <a:off x="4952506" y="3357562"/>
            <a:ext cx="218281" cy="383731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9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上下箭头 130"/>
          <p:cNvSpPr/>
          <p:nvPr/>
        </p:nvSpPr>
        <p:spPr>
          <a:xfrm>
            <a:off x="5415841" y="5087988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3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上下箭头 131"/>
          <p:cNvSpPr/>
          <p:nvPr/>
        </p:nvSpPr>
        <p:spPr>
          <a:xfrm>
            <a:off x="4952992" y="4214818"/>
            <a:ext cx="218281" cy="392805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上下箭头 133"/>
          <p:cNvSpPr/>
          <p:nvPr/>
        </p:nvSpPr>
        <p:spPr>
          <a:xfrm>
            <a:off x="7272743" y="2093914"/>
            <a:ext cx="218281" cy="38415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上下箭头 135"/>
          <p:cNvSpPr/>
          <p:nvPr/>
        </p:nvSpPr>
        <p:spPr>
          <a:xfrm>
            <a:off x="7316002" y="5330860"/>
            <a:ext cx="218281" cy="38415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上下箭头 136"/>
          <p:cNvSpPr/>
          <p:nvPr/>
        </p:nvSpPr>
        <p:spPr>
          <a:xfrm>
            <a:off x="9129645" y="5158411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上下箭头 137"/>
          <p:cNvSpPr/>
          <p:nvPr/>
        </p:nvSpPr>
        <p:spPr>
          <a:xfrm>
            <a:off x="9525024" y="4219359"/>
            <a:ext cx="218281" cy="383731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9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上下箭头 138"/>
          <p:cNvSpPr/>
          <p:nvPr/>
        </p:nvSpPr>
        <p:spPr>
          <a:xfrm>
            <a:off x="9596462" y="3321947"/>
            <a:ext cx="218281" cy="392805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上下箭头 139"/>
          <p:cNvSpPr/>
          <p:nvPr/>
        </p:nvSpPr>
        <p:spPr>
          <a:xfrm>
            <a:off x="9096396" y="2285992"/>
            <a:ext cx="218281" cy="500066"/>
          </a:xfrm>
          <a:prstGeom prst="upDownArrow">
            <a:avLst/>
          </a:prstGeom>
          <a:solidFill>
            <a:srgbClr val="EA8010"/>
          </a:solidFill>
          <a:scene3d>
            <a:camera prst="orthographicFront">
              <a:rot lat="0" lon="0" rev="33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左右箭头 140"/>
          <p:cNvSpPr/>
          <p:nvPr/>
        </p:nvSpPr>
        <p:spPr>
          <a:xfrm>
            <a:off x="7596198" y="3429000"/>
            <a:ext cx="290205" cy="108000"/>
          </a:xfrm>
          <a:prstGeom prst="leftRightArrow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左右箭头 142"/>
          <p:cNvSpPr/>
          <p:nvPr/>
        </p:nvSpPr>
        <p:spPr>
          <a:xfrm>
            <a:off x="6596066" y="3892504"/>
            <a:ext cx="281152" cy="108000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左右箭头 143"/>
          <p:cNvSpPr/>
          <p:nvPr/>
        </p:nvSpPr>
        <p:spPr>
          <a:xfrm>
            <a:off x="6877365" y="4392570"/>
            <a:ext cx="290205" cy="108000"/>
          </a:xfrm>
          <a:prstGeom prst="leftRightArrow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  <a:scene3d>
            <a:camera prst="orthographicFront">
              <a:rot lat="0" lon="0" rev="3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左右箭头 144"/>
          <p:cNvSpPr/>
          <p:nvPr/>
        </p:nvSpPr>
        <p:spPr>
          <a:xfrm>
            <a:off x="7815112" y="3892504"/>
            <a:ext cx="281152" cy="108000"/>
          </a:xfrm>
          <a:prstGeom prst="left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左右箭头 145"/>
          <p:cNvSpPr/>
          <p:nvPr/>
        </p:nvSpPr>
        <p:spPr>
          <a:xfrm>
            <a:off x="7596198" y="4357694"/>
            <a:ext cx="281152" cy="108000"/>
          </a:xfrm>
          <a:prstGeom prst="left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  <a:scene3d>
            <a:camera prst="orthographicFront">
              <a:rot lat="0" lon="0" rev="189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左右箭头 146"/>
          <p:cNvSpPr/>
          <p:nvPr/>
        </p:nvSpPr>
        <p:spPr>
          <a:xfrm>
            <a:off x="6810380" y="3387701"/>
            <a:ext cx="281152" cy="108000"/>
          </a:xfrm>
          <a:prstGeom prst="left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  <a:scene3d>
            <a:camera prst="orthographicFront">
              <a:rot lat="0" lon="0" rev="189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9" name="直接连接符 148"/>
          <p:cNvCxnSpPr>
            <a:endCxn id="73" idx="2"/>
          </p:cNvCxnSpPr>
          <p:nvPr/>
        </p:nvCxnSpPr>
        <p:spPr>
          <a:xfrm>
            <a:off x="6963265" y="3065099"/>
            <a:ext cx="699285" cy="8982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>
            <a:endCxn id="97" idx="2"/>
          </p:cNvCxnSpPr>
          <p:nvPr/>
        </p:nvCxnSpPr>
        <p:spPr>
          <a:xfrm>
            <a:off x="7039789" y="4848778"/>
            <a:ext cx="694199" cy="6712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97" idx="7"/>
          </p:cNvCxnSpPr>
          <p:nvPr/>
        </p:nvCxnSpPr>
        <p:spPr>
          <a:xfrm rot="5400000" flipH="1" flipV="1">
            <a:off x="8152150" y="4350523"/>
            <a:ext cx="432468" cy="1701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73" idx="5"/>
          </p:cNvCxnSpPr>
          <p:nvPr/>
        </p:nvCxnSpPr>
        <p:spPr>
          <a:xfrm rot="16200000" flipH="1">
            <a:off x="8149880" y="3339738"/>
            <a:ext cx="365571" cy="241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>
            <a:endCxn id="77" idx="0"/>
          </p:cNvCxnSpPr>
          <p:nvPr/>
        </p:nvCxnSpPr>
        <p:spPr>
          <a:xfrm rot="5400000">
            <a:off x="6151697" y="3319908"/>
            <a:ext cx="370097" cy="2767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stCxn id="77" idx="4"/>
            <a:endCxn id="93" idx="1"/>
          </p:cNvCxnSpPr>
          <p:nvPr/>
        </p:nvCxnSpPr>
        <p:spPr>
          <a:xfrm rot="16200000" flipH="1">
            <a:off x="6151866" y="4265880"/>
            <a:ext cx="365571" cy="2725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圆角右箭头 166"/>
          <p:cNvSpPr/>
          <p:nvPr/>
        </p:nvSpPr>
        <p:spPr>
          <a:xfrm>
            <a:off x="3557907" y="1633991"/>
            <a:ext cx="642942" cy="2585367"/>
          </a:xfrm>
          <a:prstGeom prst="bentArrow">
            <a:avLst/>
          </a:prstGeom>
          <a:solidFill>
            <a:srgbClr val="EA80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8" name="圆角右箭头 167"/>
          <p:cNvSpPr/>
          <p:nvPr/>
        </p:nvSpPr>
        <p:spPr>
          <a:xfrm>
            <a:off x="11025222" y="3772591"/>
            <a:ext cx="642942" cy="2585367"/>
          </a:xfrm>
          <a:prstGeom prst="bentArrow">
            <a:avLst/>
          </a:prstGeom>
          <a:solidFill>
            <a:srgbClr val="EA8010"/>
          </a:solidFill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739203" y="2143116"/>
            <a:ext cx="461665" cy="15001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控制上游供给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10953816" y="4386265"/>
            <a:ext cx="461665" cy="15001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控制用油终端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574675" y="1857364"/>
            <a:ext cx="5812155" cy="478634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" name="Rectangle 11"/>
          <p:cNvSpPr/>
          <p:nvPr/>
        </p:nvSpPr>
        <p:spPr>
          <a:xfrm>
            <a:off x="1452530" y="1447867"/>
            <a:ext cx="4079875" cy="564515"/>
          </a:xfrm>
          <a:prstGeom prst="rec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23060" y="1571612"/>
            <a:ext cx="35242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成本核算方式</a:t>
            </a:r>
            <a:endParaRPr lang="ko-KR" altLang="en-US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8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6.1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</a:t>
            </a:r>
            <a:r>
              <a:rPr lang="zh-CN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</a:p>
        </p:txBody>
      </p:sp>
      <p:grpSp>
        <p:nvGrpSpPr>
          <p:cNvPr id="3" name="组合 38"/>
          <p:cNvGrpSpPr/>
          <p:nvPr/>
        </p:nvGrpSpPr>
        <p:grpSpPr>
          <a:xfrm>
            <a:off x="6823710" y="1503557"/>
            <a:ext cx="4577080" cy="3689350"/>
            <a:chOff x="10746" y="3679"/>
            <a:chExt cx="7208" cy="6180"/>
          </a:xfrm>
        </p:grpSpPr>
        <p:grpSp>
          <p:nvGrpSpPr>
            <p:cNvPr id="4" name="Group 38"/>
            <p:cNvGrpSpPr/>
            <p:nvPr/>
          </p:nvGrpSpPr>
          <p:grpSpPr bwMode="auto">
            <a:xfrm>
              <a:off x="10746" y="3679"/>
              <a:ext cx="7205" cy="6180"/>
              <a:chOff x="1319660" y="2190750"/>
              <a:chExt cx="4574109" cy="3924300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1319660" y="2393950"/>
                <a:ext cx="4574109" cy="372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5" name="Group 36"/>
              <p:cNvGrpSpPr/>
              <p:nvPr/>
            </p:nvGrpSpPr>
            <p:grpSpPr bwMode="auto">
              <a:xfrm>
                <a:off x="1567252" y="2190750"/>
                <a:ext cx="4078924" cy="419100"/>
                <a:chOff x="1567252" y="2190750"/>
                <a:chExt cx="4078924" cy="419100"/>
              </a:xfrm>
            </p:grpSpPr>
            <p:sp>
              <p:nvSpPr>
                <p:cNvPr id="31" name="Rectangle 6"/>
                <p:cNvSpPr/>
                <p:nvPr/>
              </p:nvSpPr>
              <p:spPr>
                <a:xfrm>
                  <a:off x="1567252" y="2190750"/>
                  <a:ext cx="4078924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6" name="Group 31"/>
                <p:cNvGrpSpPr/>
                <p:nvPr/>
              </p:nvGrpSpPr>
              <p:grpSpPr bwMode="auto">
                <a:xfrm>
                  <a:off x="1702158" y="2338388"/>
                  <a:ext cx="3809113" cy="154668"/>
                  <a:chOff x="1705419" y="2338388"/>
                  <a:chExt cx="3809113" cy="154668"/>
                </a:xfrm>
              </p:grpSpPr>
              <p:sp>
                <p:nvSpPr>
                  <p:cNvPr id="32" name="Oval 29"/>
                  <p:cNvSpPr/>
                  <p:nvPr/>
                </p:nvSpPr>
                <p:spPr>
                  <a:xfrm>
                    <a:off x="1705419" y="2338388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3" name="Oval 30"/>
                  <p:cNvSpPr/>
                  <p:nvPr/>
                </p:nvSpPr>
                <p:spPr>
                  <a:xfrm>
                    <a:off x="5409781" y="2388281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</p:grpSp>
        <p:graphicFrame>
          <p:nvGraphicFramePr>
            <p:cNvPr id="2" name="图表 1"/>
            <p:cNvGraphicFramePr/>
            <p:nvPr/>
          </p:nvGraphicFramePr>
          <p:xfrm>
            <a:off x="10948" y="4511"/>
            <a:ext cx="7006" cy="4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6" name="文本框 35"/>
            <p:cNvSpPr txBox="1"/>
            <p:nvPr/>
          </p:nvSpPr>
          <p:spPr>
            <a:xfrm>
              <a:off x="11573" y="3784"/>
              <a:ext cx="5550" cy="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ko-KR" sz="16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营收与利润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38150" y="2119962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中心成本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中心成本包括研发成本、线上运营成本及品牌建设等。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4" name="표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35585228"/>
              </p:ext>
            </p:extLst>
          </p:nvPr>
        </p:nvGraphicFramePr>
        <p:xfrm>
          <a:off x="738150" y="2539365"/>
          <a:ext cx="4929222" cy="1257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8"/>
                <a:gridCol w="928694"/>
                <a:gridCol w="928694"/>
                <a:gridCol w="928694"/>
                <a:gridCol w="1000132"/>
              </a:tblGrid>
              <a:tr h="35669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销售额（月）</a:t>
                      </a:r>
                      <a:r>
                        <a:rPr lang="en-US" altLang="zh-CN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</a:p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成本支出</a:t>
                      </a:r>
                      <a:endParaRPr lang="zh-CN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研发成本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线上运营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品牌建设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246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以下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1000w-1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6%-8%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1 %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2%-3%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endParaRPr lang="en-US" altLang="zh-CN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亿以上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38150" y="3796641"/>
            <a:ext cx="5357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市场成本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包括</a:t>
            </a:r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成本、市场费用、代理成本、折旧保险自用油等、劳务费用（司机、押运员等费用）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代理成本：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3% - 5%</a:t>
            </a:r>
          </a:p>
          <a:p>
            <a:pPr marL="342900" indent="-342900"/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1.5% - 2%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（和代理成本不重合）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市场费用：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0.5%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折旧保险自用油等：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劳务费用：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2% - 2.5%</a:t>
            </a:r>
          </a:p>
          <a:p>
            <a:pPr marL="342900" indent="-342900"/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资产核算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车辆购置费：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30w-40w</a:t>
            </a:r>
          </a:p>
        </p:txBody>
      </p:sp>
      <p:sp>
        <p:nvSpPr>
          <p:cNvPr id="27" name="Rectangle 1"/>
          <p:cNvSpPr/>
          <p:nvPr/>
        </p:nvSpPr>
        <p:spPr>
          <a:xfrm>
            <a:off x="738150" y="5500702"/>
            <a:ext cx="5357850" cy="36000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8" name="TextBox 27"/>
          <p:cNvSpPr txBox="1"/>
          <p:nvPr/>
        </p:nvSpPr>
        <p:spPr>
          <a:xfrm>
            <a:off x="738150" y="5650072"/>
            <a:ext cx="5648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 smtClean="0">
                <a:latin typeface="微软雅黑" pitchFamily="34" charset="-122"/>
                <a:ea typeface="微软雅黑" pitchFamily="34" charset="-122"/>
              </a:rPr>
              <a:t>和加油站对比：（一个加油车的运营成本为一个加油站的十分之一）</a:t>
            </a:r>
            <a:endParaRPr lang="en-US" altLang="zh-CN" sz="8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以一个二线城市普通的有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台加油机的加油站为例，租赁成本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月，设备折、保养等费用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月，照明、消防等设施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月，关系维护等费用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，月成本在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左右。</a:t>
            </a:r>
            <a:endParaRPr lang="en-US" altLang="zh-CN" sz="8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一个油罐车投入费用为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10-12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年），平均每月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2500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元，保险、自用油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月，人员工资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2-3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个人），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月。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67504" y="5500702"/>
            <a:ext cx="504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未来预测：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月，服务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600+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物流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车队客户，收入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1200w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，毛利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110w</a:t>
            </a: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月，注册用户数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50000+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，月收入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3000w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，毛利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300w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2032</Words>
  <Application>Microsoft Office PowerPoint</Application>
  <PresentationFormat>自定义</PresentationFormat>
  <Paragraphs>244</Paragraphs>
  <Slides>12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ll</cp:lastModifiedBy>
  <cp:revision>877</cp:revision>
  <dcterms:created xsi:type="dcterms:W3CDTF">2015-12-02T02:04:00Z</dcterms:created>
  <dcterms:modified xsi:type="dcterms:W3CDTF">2017-12-11T13:30:45Z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